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24384000" cy="13716000"/>
  <p:notesSz cx="6858000" cy="9144000"/>
  <p:embeddedFontLst>
    <p:embeddedFont>
      <p:font typeface="Helvetica Neue" panose="02000503000000020004" pitchFamily="2" charset="0"/>
      <p:regular r:id="rId15"/>
      <p:bold r:id="rId16"/>
      <p:italic r:id="rId17"/>
      <p:boldItalic r:id="rId18"/>
    </p:embeddedFont>
    <p:embeddedFont>
      <p:font typeface="Helvetica Neue Light" panose="02000503000000020004" pitchFamily="2" charset="0"/>
      <p:regular r:id="rId19"/>
      <p:bold r:id="rId20"/>
      <p:italic r:id="rId21"/>
      <p:boldItalic r:id="rId22"/>
    </p:embeddedFont>
    <p:embeddedFont>
      <p:font typeface="Montserrat ExtraBold" pitchFamily="2" charset="77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6DDC1545-A7C4-854F-ACF5-0102B84B1FDA}">
          <p14:sldIdLst>
            <p14:sldId id="256"/>
            <p14:sldId id="257"/>
            <p14:sldId id="258"/>
          </p14:sldIdLst>
        </p14:section>
        <p14:section name="Untitled Section" id="{DEE99965-3715-FD45-A57E-A00F82583FBB}">
          <p14:sldIdLst>
            <p14:sldId id="259"/>
          </p14:sldIdLst>
        </p14:section>
        <p14:section name="Untitled Section" id="{2A944C87-6E83-3048-BC76-FCDBB7BD8642}">
          <p14:sldIdLst>
            <p14:sldId id="260"/>
            <p14:sldId id="261"/>
            <p14:sldId id="262"/>
            <p14:sldId id="263"/>
            <p14:sldId id="265"/>
            <p14:sldId id="266"/>
            <p14:sldId id="267"/>
            <p14:sldId id="264"/>
          </p14:sldIdLst>
        </p14:section>
        <p14:section name="Untitled Section" id="{B74D6074-8461-234D-A7B3-ACA661F80F46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7"/>
    <p:restoredTop sz="94694"/>
  </p:normalViewPr>
  <p:slideViewPr>
    <p:cSldViewPr snapToGrid="0">
      <p:cViewPr varScale="1">
        <p:scale>
          <a:sx n="53" d="100"/>
          <a:sy n="53" d="100"/>
        </p:scale>
        <p:origin x="2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794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3868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61916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" name="Google Shape;7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071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374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586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448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05611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352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7914" y="12450210"/>
            <a:ext cx="3516085" cy="126579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3853542" cy="130076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>
            <a:spLocks noGrp="1"/>
          </p:cNvSpPr>
          <p:nvPr>
            <p:ph type="pic" idx="2"/>
          </p:nvPr>
        </p:nvSpPr>
        <p:spPr>
          <a:xfrm>
            <a:off x="15760700" y="68707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7" name="Google Shape;47;p11"/>
          <p:cNvSpPr>
            <a:spLocks noGrp="1"/>
          </p:cNvSpPr>
          <p:nvPr>
            <p:ph type="pic" idx="3"/>
          </p:nvPr>
        </p:nvSpPr>
        <p:spPr>
          <a:xfrm>
            <a:off x="15760700" y="952500"/>
            <a:ext cx="74041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Google Shape;48;p11"/>
          <p:cNvSpPr>
            <a:spLocks noGrp="1"/>
          </p:cNvSpPr>
          <p:nvPr>
            <p:ph type="pic" idx="4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  <a:defRPr sz="3200" i="1"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None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>
            <a:spLocks noGrp="1"/>
          </p:cNvSpPr>
          <p:nvPr>
            <p:ph type="pic" idx="2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 descr="CD_Horizontal_White_Opt2.ai"/>
          <p:cNvPicPr preferRelativeResize="0"/>
          <p:nvPr/>
        </p:nvPicPr>
        <p:blipFill rotWithShape="1">
          <a:blip r:embed="rId2">
            <a:alphaModFix amt="74805"/>
          </a:blip>
          <a:srcRect r="76475"/>
          <a:stretch/>
        </p:blipFill>
        <p:spPr>
          <a:xfrm>
            <a:off x="23175570" y="12487091"/>
            <a:ext cx="583323" cy="694568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Helvetica Neue"/>
              <a:buNone/>
              <a:defRPr sz="52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Imagen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173645" y="12878978"/>
            <a:ext cx="2036711" cy="35917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929417" y="13093700"/>
            <a:ext cx="465524" cy="4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Font typeface="Helvetica Neue"/>
              <a:buNone/>
              <a:defRPr b="1" cap="none">
                <a:solidFill>
                  <a:srgbClr val="21212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2400" i="0" u="none" strike="noStrike"/>
          </a:p>
        </p:txBody>
      </p:sp>
      <p:pic>
        <p:nvPicPr>
          <p:cNvPr id="2" name="Imagen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4162" y="0"/>
            <a:ext cx="3955676" cy="133524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>
            <a:spLocks noGrp="1"/>
          </p:cNvSpPr>
          <p:nvPr>
            <p:ph type="pic" idx="2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>
            <a:spLocks noGrp="1"/>
          </p:cNvSpPr>
          <p:nvPr>
            <p:ph type="pic" idx="2"/>
          </p:nvPr>
        </p:nvSpPr>
        <p:spPr>
          <a:xfrm>
            <a:off x="13169900" y="952500"/>
            <a:ext cx="9525000" cy="114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400"/>
              <a:buFont typeface="Helvetica Neue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Helvetica Neue"/>
              <a:buNone/>
              <a:defRPr sz="54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>
            <a:spLocks noGrp="1"/>
          </p:cNvSpPr>
          <p:nvPr>
            <p:ph type="pic" idx="2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4750"/>
              <a:buFont typeface="Helvetica Neue"/>
              <a:buChar char="•"/>
              <a:defRPr sz="3800"/>
            </a:lvl1pPr>
            <a:lvl2pPr marL="914400" lvl="1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4750"/>
              <a:buFont typeface="Helvetica Neue"/>
              <a:buChar char="•"/>
              <a:defRPr sz="3800"/>
            </a:lvl2pPr>
            <a:lvl3pPr marL="1371600" lvl="2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4750"/>
              <a:buFont typeface="Helvetica Neue"/>
              <a:buChar char="•"/>
              <a:defRPr sz="3800"/>
            </a:lvl3pPr>
            <a:lvl4pPr marL="1828800" lvl="3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4750"/>
              <a:buFont typeface="Helvetica Neue"/>
              <a:buChar char="•"/>
              <a:defRPr sz="3800"/>
            </a:lvl4pPr>
            <a:lvl5pPr marL="2286000" lvl="4" indent="-530225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4750"/>
              <a:buFont typeface="Helvetica Neue"/>
              <a:buChar char="•"/>
              <a:defRPr sz="3800"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799" cy="10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6pPr>
            <a:lvl7pPr marL="3200400" lvl="6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7pPr>
            <a:lvl8pPr marL="3657600" lvl="7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8pPr>
            <a:lvl9pPr marL="4114800" lvl="8" indent="-371475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200"/>
              <a:buFont typeface="Helvetica Neue"/>
              <a:buNone/>
              <a:defRPr sz="1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9600" algn="l" rtl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•"/>
              <a:defRPr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 Light"/>
              <a:buNone/>
              <a:defRPr sz="24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/>
        </p:nvSpPr>
        <p:spPr>
          <a:xfrm>
            <a:off x="-59440" y="-116610"/>
            <a:ext cx="24502879" cy="1394922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C6C6C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9" name="Google Shape;69;p16" descr="Imagen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16400" y="6527236"/>
            <a:ext cx="3751200" cy="661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9D5E46-7B38-B448-8A0C-890873276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936" y="3169651"/>
            <a:ext cx="6788201" cy="78272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FEC505-DF2F-9D41-A987-C8D459D58B91}"/>
              </a:ext>
            </a:extLst>
          </p:cNvPr>
          <p:cNvSpPr txBox="1"/>
          <p:nvPr/>
        </p:nvSpPr>
        <p:spPr>
          <a:xfrm>
            <a:off x="12296274" y="3465095"/>
            <a:ext cx="77242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/>
              <a:t>Productos de apoyo: 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Lectores de pantalla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Navegadores de voz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Teclado como dispositivo de entrada.</a:t>
            </a:r>
          </a:p>
        </p:txBody>
      </p:sp>
    </p:spTree>
    <p:extLst>
      <p:ext uri="{BB962C8B-B14F-4D97-AF65-F5344CB8AC3E}">
        <p14:creationId xmlns:p14="http://schemas.microsoft.com/office/powerpoint/2010/main" val="3922078758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7E4846-1B3F-114C-A0A0-E59892F4D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1174750"/>
            <a:ext cx="12944277" cy="876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334164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 dirty="0">
                <a:solidFill>
                  <a:schemeClr val="tx1"/>
                </a:solidFill>
              </a:rPr>
              <a:t>Referencias bibliográficas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4114800" y="3794533"/>
            <a:ext cx="124992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https://</a:t>
            </a:r>
            <a:r>
              <a:rPr lang="es-ES_tradnl" sz="4000" dirty="0" err="1"/>
              <a:t>www.udemy.com</a:t>
            </a:r>
            <a:r>
              <a:rPr lang="es-ES_tradnl" sz="4000" dirty="0"/>
              <a:t>/</a:t>
            </a:r>
            <a:r>
              <a:rPr lang="es-ES_tradnl" sz="4000" dirty="0" err="1"/>
              <a:t>course</a:t>
            </a:r>
            <a:r>
              <a:rPr lang="es-ES_tradnl" sz="4000" dirty="0"/>
              <a:t>/aprende-accesibilidad-web-paso-a-paso</a:t>
            </a:r>
          </a:p>
        </p:txBody>
      </p:sp>
    </p:spTree>
    <p:extLst>
      <p:ext uri="{BB962C8B-B14F-4D97-AF65-F5344CB8AC3E}">
        <p14:creationId xmlns:p14="http://schemas.microsoft.com/office/powerpoint/2010/main" val="3601625940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 descr="CD_Horizontal_White_Opt2.ai"/>
          <p:cNvPicPr preferRelativeResize="0"/>
          <p:nvPr/>
        </p:nvPicPr>
        <p:blipFill rotWithShape="1">
          <a:blip r:embed="rId3">
            <a:alphaModFix amt="74805"/>
          </a:blip>
          <a:srcRect r="76475"/>
          <a:stretch/>
        </p:blipFill>
        <p:spPr>
          <a:xfrm>
            <a:off x="-3589436" y="1228837"/>
            <a:ext cx="15160102" cy="180512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7" descr="GettyImages-656455614.jpeg"/>
          <p:cNvPicPr preferRelativeResize="0"/>
          <p:nvPr/>
        </p:nvPicPr>
        <p:blipFill rotWithShape="1">
          <a:blip r:embed="rId4">
            <a:alphaModFix/>
          </a:blip>
          <a:srcRect l="11801" t="1838" b="11454"/>
          <a:stretch/>
        </p:blipFill>
        <p:spPr>
          <a:xfrm>
            <a:off x="0" y="-600510"/>
            <a:ext cx="24446552" cy="15519176"/>
          </a:xfrm>
          <a:prstGeom prst="rect">
            <a:avLst/>
          </a:prstGeom>
          <a:noFill/>
          <a:ln>
            <a:noFill/>
          </a:ln>
          <a:effectLst>
            <a:outerShdw blurRad="190500" dist="8455" dir="5400000" rotWithShape="0">
              <a:srgbClr val="000000"/>
            </a:outerShdw>
          </a:effectLst>
        </p:spPr>
      </p:pic>
      <p:sp>
        <p:nvSpPr>
          <p:cNvPr id="76" name="Google Shape;76;p17"/>
          <p:cNvSpPr txBox="1"/>
          <p:nvPr/>
        </p:nvSpPr>
        <p:spPr>
          <a:xfrm>
            <a:off x="13380166" y="6227922"/>
            <a:ext cx="7169354" cy="126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 ExtraBold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Desarrollo Web</a:t>
            </a:r>
          </a:p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 ExtraBold"/>
              <a:buNone/>
            </a:pPr>
            <a:endParaRPr lang="en-US" sz="44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 ExtraBold"/>
              <a:buNone/>
            </a:pPr>
            <a:endParaRPr lang="en-US" sz="4400" b="0" i="0" u="none" strike="noStrike" cap="none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 ExtraBold"/>
              <a:buNone/>
            </a:pPr>
            <a:endParaRPr lang="en-US" sz="44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 ExtraBold"/>
              <a:buNone/>
            </a:pPr>
            <a:r>
              <a:rPr lang="en-US" sz="4400" b="1" i="0" u="none" strike="noStrike" cap="none" dirty="0">
                <a:solidFill>
                  <a:srgbClr val="FFFFFF"/>
                </a:solidFill>
                <a:latin typeface="Montserrat ExtraBold"/>
                <a:ea typeface="Helvetica Neue"/>
                <a:cs typeface="Helvetica Neue"/>
                <a:sym typeface="Montserrat ExtraBold"/>
              </a:rPr>
              <a:t>Con HTML y CSS</a:t>
            </a:r>
            <a:endParaRPr sz="3000" b="1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Accesibilidad</a:t>
            </a:r>
            <a:br>
              <a:rPr lang="es-ES_tradnl" dirty="0"/>
            </a:br>
            <a:endParaRPr lang="es-ES_tradnl" dirty="0"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 dirty="0">
                <a:solidFill>
                  <a:schemeClr val="tx1"/>
                </a:solidFill>
              </a:rPr>
              <a:t>Tipos de discapacidad: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7931888" y="4763386"/>
            <a:ext cx="91227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Visual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Motora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Auditiva</a:t>
            </a:r>
          </a:p>
        </p:txBody>
      </p:sp>
    </p:spTree>
    <p:extLst>
      <p:ext uri="{BB962C8B-B14F-4D97-AF65-F5344CB8AC3E}">
        <p14:creationId xmlns:p14="http://schemas.microsoft.com/office/powerpoint/2010/main" val="3098375263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>
                <a:solidFill>
                  <a:schemeClr val="tx1"/>
                </a:solidFill>
              </a:rPr>
              <a:t>Discapacidad Visual</a:t>
            </a:r>
            <a:endParaRPr lang="es-ES_tradnl" sz="60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7577469" y="10086431"/>
            <a:ext cx="92290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/>
              <a:t>Cómo se puede eliminar esta barrera?</a:t>
            </a:r>
            <a:endParaRPr lang="es-ES_tradnl" sz="4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34B479-A1FF-254A-91C4-2E4C549A2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130" y="3835827"/>
            <a:ext cx="4216400" cy="473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80C085-6C4C-F240-828A-065B3A0D7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1084" y="3621079"/>
            <a:ext cx="4549317" cy="51192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4ABD7D-8BEF-1647-81CE-AB39C5BE0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8325" y="3185041"/>
            <a:ext cx="9011319" cy="5555248"/>
          </a:xfrm>
          <a:prstGeom prst="rect">
            <a:avLst/>
          </a:prstGeom>
        </p:spPr>
      </p:pic>
      <p:pic>
        <p:nvPicPr>
          <p:cNvPr id="1028" name="Picture 4" descr="PNG - Google Search | Imagenes de soles, Dibujos para remeras, Disenos de  unas">
            <a:extLst>
              <a:ext uri="{FF2B5EF4-FFF2-40B4-BE49-F238E27FC236}">
                <a16:creationId xmlns:a16="http://schemas.microsoft.com/office/drawing/2014/main" id="{E2A65FC3-4284-1848-9027-41C485EF0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6361" y="9076656"/>
            <a:ext cx="3215246" cy="3435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880926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 dirty="0">
                <a:solidFill>
                  <a:schemeClr val="tx1"/>
                </a:solidFill>
              </a:rPr>
              <a:t>Discapacidad Motora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4307305" y="9465390"/>
            <a:ext cx="1249922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/>
              <a:t>Persona con paraplejia</a:t>
            </a:r>
          </a:p>
          <a:p>
            <a:r>
              <a:rPr lang="es-ES_tradnl" sz="4000" dirty="0"/>
              <a:t>Persona con la enfermedad de Parkinson</a:t>
            </a:r>
          </a:p>
          <a:p>
            <a:r>
              <a:rPr lang="es-ES_tradnl" sz="4000" dirty="0"/>
              <a:t>Brazo quebrado</a:t>
            </a:r>
          </a:p>
          <a:p>
            <a:r>
              <a:rPr lang="es-ES_tradnl" sz="4000" dirty="0"/>
              <a:t>Cómo se puede eliminar esta barrera?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EF465F-1D3E-904D-8AE5-DB14AF005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2350" y="3736306"/>
            <a:ext cx="9639300" cy="5340350"/>
          </a:xfrm>
          <a:prstGeom prst="rect">
            <a:avLst/>
          </a:prstGeom>
        </p:spPr>
      </p:pic>
      <p:pic>
        <p:nvPicPr>
          <p:cNvPr id="2050" name="Picture 2" descr="Teclado Las Teclas En El - Gráficos vectoriales gratis en Pixabay">
            <a:extLst>
              <a:ext uri="{FF2B5EF4-FFF2-40B4-BE49-F238E27FC236}">
                <a16:creationId xmlns:a16="http://schemas.microsoft.com/office/drawing/2014/main" id="{B6E935F4-F1A3-F64D-8F2C-CFCCA1B6E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6525" y="8833652"/>
            <a:ext cx="7636040" cy="3818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983949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 dirty="0">
                <a:solidFill>
                  <a:schemeClr val="tx1"/>
                </a:solidFill>
              </a:rPr>
              <a:t>Discapacidad Auditiva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4307305" y="9465390"/>
            <a:ext cx="124992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/>
              <a:t>Persona sorda o baja audición</a:t>
            </a:r>
          </a:p>
          <a:p>
            <a:r>
              <a:rPr lang="es-ES_tradnl" sz="4000" dirty="0"/>
              <a:t>Cómo se puede eliminar esta barrera?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4C4E07-3C6B-C940-877E-1EA9181DE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755" y="3811912"/>
            <a:ext cx="4780238" cy="5283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0BE72A-0D75-FE4A-B50E-99BB0912E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1547" y="9279479"/>
            <a:ext cx="4030242" cy="30186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44E24A-0E18-0340-96E5-21E734E03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6815" y="3296493"/>
            <a:ext cx="10611715" cy="598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64526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914375-9E86-224B-A7EF-532DA27319A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76130" y="1701208"/>
            <a:ext cx="20031740" cy="1483833"/>
          </a:xfrm>
        </p:spPr>
        <p:txBody>
          <a:bodyPr wrap="square" anchor="b">
            <a:normAutofit/>
          </a:bodyPr>
          <a:lstStyle/>
          <a:p>
            <a:r>
              <a:rPr lang="es-ES_tradnl" sz="6000" dirty="0">
                <a:solidFill>
                  <a:schemeClr val="tx1"/>
                </a:solidFill>
              </a:rPr>
              <a:t>Soluciones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94EB99-1663-7544-8232-E5CC15DDAE27}"/>
              </a:ext>
            </a:extLst>
          </p:cNvPr>
          <p:cNvSpPr txBox="1"/>
          <p:nvPr/>
        </p:nvSpPr>
        <p:spPr>
          <a:xfrm>
            <a:off x="4114800" y="3794533"/>
            <a:ext cx="1249922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Ofrecer alternativas.</a:t>
            </a:r>
          </a:p>
          <a:p>
            <a:pPr marL="742950" indent="-742950">
              <a:buFont typeface="+mj-lt"/>
              <a:buAutoNum type="arabicPeriod"/>
            </a:pPr>
            <a:r>
              <a:rPr lang="es-ES_tradnl" sz="4000" dirty="0"/>
              <a:t>Páginas que se visualicen correctamente(colores, tamaños, fuentes)</a:t>
            </a:r>
          </a:p>
        </p:txBody>
      </p:sp>
    </p:spTree>
    <p:extLst>
      <p:ext uri="{BB962C8B-B14F-4D97-AF65-F5344CB8AC3E}">
        <p14:creationId xmlns:p14="http://schemas.microsoft.com/office/powerpoint/2010/main" val="3291943872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75B4A8-1663-DE4A-B6C2-44107D8E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0" y="3721100"/>
            <a:ext cx="14274800" cy="6273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5B4C8D-EDF7-4F46-8FC5-598FA640E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00" y="3873500"/>
            <a:ext cx="14274800" cy="627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06892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103</Words>
  <Application>Microsoft Macintosh PowerPoint</Application>
  <PresentationFormat>Custom</PresentationFormat>
  <Paragraphs>29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Helvetica Neue</vt:lpstr>
      <vt:lpstr>Arial</vt:lpstr>
      <vt:lpstr>Montserrat ExtraBold</vt:lpstr>
      <vt:lpstr>Helvetica Neue Light</vt:lpstr>
      <vt:lpstr>Black</vt:lpstr>
      <vt:lpstr>PowerPoint Presentation</vt:lpstr>
      <vt:lpstr>PowerPoint Presentation</vt:lpstr>
      <vt:lpstr>Accesibilidad </vt:lpstr>
      <vt:lpstr>Tipos de discapacidad:</vt:lpstr>
      <vt:lpstr>Discapacidad Visual</vt:lpstr>
      <vt:lpstr>Discapacidad Motora</vt:lpstr>
      <vt:lpstr>Discapacidad Auditiva</vt:lpstr>
      <vt:lpstr>Soluciones</vt:lpstr>
      <vt:lpstr>PowerPoint Presentation</vt:lpstr>
      <vt:lpstr>PowerPoint Presentation</vt:lpstr>
      <vt:lpstr>PowerPoint Presentation</vt:lpstr>
      <vt:lpstr>Referencias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Alejandro Sanchez</cp:lastModifiedBy>
  <cp:revision>11</cp:revision>
  <dcterms:modified xsi:type="dcterms:W3CDTF">2021-05-07T00:49:25Z</dcterms:modified>
</cp:coreProperties>
</file>